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9" r:id="rId15"/>
    <p:sldId id="270" r:id="rId16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mB7HfRgk829tJ4k8lzEUB9h2W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9795C-4CBA-FB90-1B30-D094FBA23283}" v="1" dt="2024-09-22T05:08:07.850"/>
  </p1510:revLst>
</p1510:revInfo>
</file>

<file path=ppt/tableStyles.xml><?xml version="1.0" encoding="utf-8"?>
<a:tblStyleLst xmlns:a="http://schemas.openxmlformats.org/drawingml/2006/main" def="{080AA74B-434F-4202-92FC-8960A9CAB204}">
  <a:tblStyle styleId="{080AA74B-434F-4202-92FC-8960A9CAB20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CE7"/>
          </a:solidFill>
        </a:fill>
      </a:tcStyle>
    </a:wholeTbl>
    <a:band1H>
      <a:tcTxStyle/>
      <a:tcStyle>
        <a:tcBdr/>
        <a:fill>
          <a:solidFill>
            <a:srgbClr val="FF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E19795C-4CBA-FB90-1B30-D094FBA23283}"/>
    <pc:docChg chg="modSld">
      <pc:chgData name="" userId="" providerId="" clId="Web-{7E19795C-4CBA-FB90-1B30-D094FBA23283}" dt="2024-09-22T05:08:07.850" v="0"/>
      <pc:docMkLst>
        <pc:docMk/>
      </pc:docMkLst>
      <pc:sldChg chg="delSp">
        <pc:chgData name="" userId="" providerId="" clId="Web-{7E19795C-4CBA-FB90-1B30-D094FBA23283}" dt="2024-09-22T05:08:07.850" v="0"/>
        <pc:sldMkLst>
          <pc:docMk/>
          <pc:sldMk cId="0" sldId="256"/>
        </pc:sldMkLst>
        <pc:picChg chg="del">
          <ac:chgData name="" userId="" providerId="" clId="Web-{7E19795C-4CBA-FB90-1B30-D094FBA23283}" dt="2024-09-22T05:08:07.850" v="0"/>
          <ac:picMkLst>
            <pc:docMk/>
            <pc:sldMk cId="0" sldId="256"/>
            <ac:picMk id="5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" sz="11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or action of any person or body carrying out a public function that violates the Constitution to the extent of the violation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" sz="11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such as; an order that suspends the declaration of invalidity (of a statute, regulation, or action due to inconsistency with the Constitution) for any period of time and under any conditions, allowing the competent authority to correct the defect; 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" sz="11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thereof, order, judgment, or conduct of any individual or organization carrying out a public role that violates the Constitution</a:t>
            </a:r>
            <a:endParaRPr/>
          </a:p>
          <a:p>
            <a:pPr marL="257175" lvl="0" indent="-1873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endParaRPr sz="1100"/>
          </a:p>
          <a:p>
            <a:pPr marL="257175" lvl="0" indent="-1873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23441DA0-6D49-F61F-BB34-63F80BC98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:notes">
            <a:extLst>
              <a:ext uri="{FF2B5EF4-FFF2-40B4-BE49-F238E27FC236}">
                <a16:creationId xmlns:a16="http://schemas.microsoft.com/office/drawing/2014/main" id="{921DAE5F-C2FF-3BFA-2E3E-7456BCE05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2:notes">
            <a:extLst>
              <a:ext uri="{FF2B5EF4-FFF2-40B4-BE49-F238E27FC236}">
                <a16:creationId xmlns:a16="http://schemas.microsoft.com/office/drawing/2014/main" id="{92215FD2-EF42-B3CB-1789-C6F8F74D6A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05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Brainstorm the word ‘government’? List all answers given by students on the white board. Reflect the key concepts mentioned.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; similar to many presidential democracies, the Parliament must approve each cabinet member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/>
              <a:t>compliance with the Constitution's provisions;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/>
              <a:t>to foreign countries and international organizations in consultation with the People’s Majlisin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It is their duty to guarantee that the nation's Constitution is followed in maintaining peace and order.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ctrTitle"/>
          </p:nvPr>
        </p:nvSpPr>
        <p:spPr>
          <a:xfrm>
            <a:off x="713225" y="1129750"/>
            <a:ext cx="4420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ubTitle" idx="1"/>
          </p:nvPr>
        </p:nvSpPr>
        <p:spPr>
          <a:xfrm>
            <a:off x="713225" y="3319544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39"/>
          <p:cNvGrpSpPr/>
          <p:nvPr/>
        </p:nvGrpSpPr>
        <p:grpSpPr>
          <a:xfrm>
            <a:off x="-801676" y="-1619242"/>
            <a:ext cx="9514225" cy="8244806"/>
            <a:chOff x="-801676" y="-1619242"/>
            <a:chExt cx="9514225" cy="8244806"/>
          </a:xfrm>
        </p:grpSpPr>
        <p:sp>
          <p:nvSpPr>
            <p:cNvPr id="13" name="Google Shape;13;p39"/>
            <p:cNvSpPr/>
            <p:nvPr/>
          </p:nvSpPr>
          <p:spPr>
            <a:xfrm>
              <a:off x="-801676" y="402763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9"/>
            <p:cNvSpPr/>
            <p:nvPr/>
          </p:nvSpPr>
          <p:spPr>
            <a:xfrm rot="9247000">
              <a:off x="5095299" y="-10486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39"/>
          <p:cNvSpPr/>
          <p:nvPr/>
        </p:nvSpPr>
        <p:spPr>
          <a:xfrm rot="-2414508">
            <a:off x="846743" y="4609211"/>
            <a:ext cx="936095" cy="1116259"/>
          </a:xfrm>
          <a:custGeom>
            <a:avLst/>
            <a:gdLst/>
            <a:ahLst/>
            <a:cxnLst/>
            <a:rect l="l" t="t" r="r" b="b"/>
            <a:pathLst>
              <a:path w="20887" h="24907" extrusionOk="0">
                <a:moveTo>
                  <a:pt x="11490" y="1"/>
                </a:moveTo>
                <a:cubicBezTo>
                  <a:pt x="11195" y="1"/>
                  <a:pt x="10901" y="14"/>
                  <a:pt x="10610" y="40"/>
                </a:cubicBezTo>
                <a:cubicBezTo>
                  <a:pt x="8694" y="224"/>
                  <a:pt x="6756" y="866"/>
                  <a:pt x="4840" y="1967"/>
                </a:cubicBezTo>
                <a:cubicBezTo>
                  <a:pt x="3201" y="2908"/>
                  <a:pt x="1572" y="4181"/>
                  <a:pt x="0" y="5764"/>
                </a:cubicBezTo>
                <a:lnTo>
                  <a:pt x="321" y="6085"/>
                </a:lnTo>
                <a:cubicBezTo>
                  <a:pt x="1870" y="4536"/>
                  <a:pt x="3464" y="3275"/>
                  <a:pt x="5070" y="2357"/>
                </a:cubicBezTo>
                <a:cubicBezTo>
                  <a:pt x="6917" y="1291"/>
                  <a:pt x="8798" y="672"/>
                  <a:pt x="10644" y="499"/>
                </a:cubicBezTo>
                <a:cubicBezTo>
                  <a:pt x="10921" y="476"/>
                  <a:pt x="11202" y="465"/>
                  <a:pt x="11484" y="465"/>
                </a:cubicBezTo>
                <a:cubicBezTo>
                  <a:pt x="12192" y="465"/>
                  <a:pt x="12909" y="538"/>
                  <a:pt x="13615" y="695"/>
                </a:cubicBezTo>
                <a:cubicBezTo>
                  <a:pt x="14612" y="912"/>
                  <a:pt x="15553" y="1268"/>
                  <a:pt x="16402" y="1761"/>
                </a:cubicBezTo>
                <a:cubicBezTo>
                  <a:pt x="17285" y="2254"/>
                  <a:pt x="18042" y="2874"/>
                  <a:pt x="18650" y="3585"/>
                </a:cubicBezTo>
                <a:cubicBezTo>
                  <a:pt x="19292" y="4342"/>
                  <a:pt x="19763" y="5179"/>
                  <a:pt x="20026" y="6085"/>
                </a:cubicBezTo>
                <a:cubicBezTo>
                  <a:pt x="20829" y="8815"/>
                  <a:pt x="19900" y="11693"/>
                  <a:pt x="18994" y="14481"/>
                </a:cubicBezTo>
                <a:cubicBezTo>
                  <a:pt x="18902" y="14779"/>
                  <a:pt x="18799" y="15088"/>
                  <a:pt x="18707" y="15387"/>
                </a:cubicBezTo>
                <a:cubicBezTo>
                  <a:pt x="18111" y="17268"/>
                  <a:pt x="17801" y="18873"/>
                  <a:pt x="17778" y="20296"/>
                </a:cubicBezTo>
                <a:cubicBezTo>
                  <a:pt x="17767" y="21167"/>
                  <a:pt x="17847" y="21982"/>
                  <a:pt x="18053" y="22716"/>
                </a:cubicBezTo>
                <a:cubicBezTo>
                  <a:pt x="18272" y="23530"/>
                  <a:pt x="18616" y="24264"/>
                  <a:pt x="19097" y="24906"/>
                </a:cubicBezTo>
                <a:lnTo>
                  <a:pt x="19464" y="24631"/>
                </a:lnTo>
                <a:cubicBezTo>
                  <a:pt x="19017" y="24035"/>
                  <a:pt x="18696" y="23359"/>
                  <a:pt x="18489" y="22602"/>
                </a:cubicBezTo>
                <a:cubicBezTo>
                  <a:pt x="18306" y="21913"/>
                  <a:pt x="18226" y="21133"/>
                  <a:pt x="18237" y="20308"/>
                </a:cubicBezTo>
                <a:cubicBezTo>
                  <a:pt x="18260" y="18931"/>
                  <a:pt x="18558" y="17371"/>
                  <a:pt x="19143" y="15536"/>
                </a:cubicBezTo>
                <a:cubicBezTo>
                  <a:pt x="19235" y="15226"/>
                  <a:pt x="19338" y="14917"/>
                  <a:pt x="19430" y="14619"/>
                </a:cubicBezTo>
                <a:cubicBezTo>
                  <a:pt x="19888" y="13219"/>
                  <a:pt x="20359" y="11774"/>
                  <a:pt x="20599" y="10317"/>
                </a:cubicBezTo>
                <a:cubicBezTo>
                  <a:pt x="20887" y="8665"/>
                  <a:pt x="20841" y="7243"/>
                  <a:pt x="20462" y="5959"/>
                </a:cubicBezTo>
                <a:cubicBezTo>
                  <a:pt x="20176" y="4984"/>
                  <a:pt x="19682" y="4090"/>
                  <a:pt x="19006" y="3287"/>
                </a:cubicBezTo>
                <a:cubicBezTo>
                  <a:pt x="18351" y="2530"/>
                  <a:pt x="17561" y="1887"/>
                  <a:pt x="16631" y="1360"/>
                </a:cubicBezTo>
                <a:cubicBezTo>
                  <a:pt x="15736" y="843"/>
                  <a:pt x="14750" y="476"/>
                  <a:pt x="13718" y="247"/>
                </a:cubicBezTo>
                <a:cubicBezTo>
                  <a:pt x="12973" y="83"/>
                  <a:pt x="12227" y="1"/>
                  <a:pt x="114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2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61"/>
          <p:cNvGrpSpPr/>
          <p:nvPr/>
        </p:nvGrpSpPr>
        <p:grpSpPr>
          <a:xfrm>
            <a:off x="-575899" y="-630151"/>
            <a:ext cx="10020916" cy="7207532"/>
            <a:chOff x="-575899" y="-630151"/>
            <a:chExt cx="10020916" cy="7207532"/>
          </a:xfrm>
        </p:grpSpPr>
        <p:sp>
          <p:nvSpPr>
            <p:cNvPr id="25" name="Google Shape;25;p61"/>
            <p:cNvSpPr/>
            <p:nvPr/>
          </p:nvSpPr>
          <p:spPr>
            <a:xfrm rot="7162097">
              <a:off x="7701992" y="-893157"/>
              <a:ext cx="867694" cy="2516186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1"/>
            <p:cNvSpPr/>
            <p:nvPr/>
          </p:nvSpPr>
          <p:spPr>
            <a:xfrm rot="-10004383">
              <a:off x="-388753" y="4161194"/>
              <a:ext cx="3514537" cy="2040313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61"/>
          <p:cNvGrpSpPr/>
          <p:nvPr/>
        </p:nvGrpSpPr>
        <p:grpSpPr>
          <a:xfrm>
            <a:off x="-2695127" y="-1070827"/>
            <a:ext cx="14344314" cy="9108602"/>
            <a:chOff x="-2695127" y="-1070827"/>
            <a:chExt cx="14344314" cy="9108602"/>
          </a:xfrm>
        </p:grpSpPr>
        <p:sp>
          <p:nvSpPr>
            <p:cNvPr id="28" name="Google Shape;28;p61"/>
            <p:cNvSpPr/>
            <p:nvPr/>
          </p:nvSpPr>
          <p:spPr>
            <a:xfrm rot="3543533">
              <a:off x="-2361105" y="2106063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1"/>
            <p:cNvSpPr/>
            <p:nvPr/>
          </p:nvSpPr>
          <p:spPr>
            <a:xfrm rot="-6691539">
              <a:off x="8246207" y="-399565"/>
              <a:ext cx="3211119" cy="2597814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1"/>
            <p:cNvSpPr/>
            <p:nvPr/>
          </p:nvSpPr>
          <p:spPr>
            <a:xfrm rot="8254499">
              <a:off x="1896548" y="4696850"/>
              <a:ext cx="3211181" cy="259786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9"/>
          <p:cNvGrpSpPr/>
          <p:nvPr/>
        </p:nvGrpSpPr>
        <p:grpSpPr>
          <a:xfrm>
            <a:off x="299263" y="-1482983"/>
            <a:ext cx="9931536" cy="7771835"/>
            <a:chOff x="299263" y="-1482983"/>
            <a:chExt cx="9931536" cy="7771835"/>
          </a:xfrm>
        </p:grpSpPr>
        <p:sp>
          <p:nvSpPr>
            <p:cNvPr id="34" name="Google Shape;34;p69"/>
            <p:cNvSpPr/>
            <p:nvPr/>
          </p:nvSpPr>
          <p:spPr>
            <a:xfrm rot="9247000">
              <a:off x="6613549" y="31203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9"/>
            <p:cNvSpPr/>
            <p:nvPr/>
          </p:nvSpPr>
          <p:spPr>
            <a:xfrm rot="1056383">
              <a:off x="616949" y="-1058175"/>
              <a:ext cx="3211190" cy="259787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69"/>
          <p:cNvGrpSpPr/>
          <p:nvPr/>
        </p:nvGrpSpPr>
        <p:grpSpPr>
          <a:xfrm>
            <a:off x="-85769" y="-564868"/>
            <a:ext cx="7981186" cy="6234015"/>
            <a:chOff x="-85769" y="-564868"/>
            <a:chExt cx="7981186" cy="6234015"/>
          </a:xfrm>
        </p:grpSpPr>
        <p:sp>
          <p:nvSpPr>
            <p:cNvPr id="37" name="Google Shape;37;p69"/>
            <p:cNvSpPr/>
            <p:nvPr/>
          </p:nvSpPr>
          <p:spPr>
            <a:xfrm rot="10108053" flipH="1">
              <a:off x="4178181" y="3457884"/>
              <a:ext cx="3565932" cy="1873721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9"/>
            <p:cNvSpPr/>
            <p:nvPr/>
          </p:nvSpPr>
          <p:spPr>
            <a:xfrm rot="1148063">
              <a:off x="69235" y="-356315"/>
              <a:ext cx="1473773" cy="1194166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0"/>
          <p:cNvGrpSpPr/>
          <p:nvPr/>
        </p:nvGrpSpPr>
        <p:grpSpPr>
          <a:xfrm>
            <a:off x="-1564200" y="-926587"/>
            <a:ext cx="11389902" cy="7618714"/>
            <a:chOff x="-1564200" y="-926587"/>
            <a:chExt cx="11389902" cy="7618714"/>
          </a:xfrm>
        </p:grpSpPr>
        <p:sp>
          <p:nvSpPr>
            <p:cNvPr id="41" name="Google Shape;41;p70"/>
            <p:cNvSpPr/>
            <p:nvPr/>
          </p:nvSpPr>
          <p:spPr>
            <a:xfrm rot="9247000">
              <a:off x="527074" y="352357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0"/>
            <p:cNvSpPr/>
            <p:nvPr/>
          </p:nvSpPr>
          <p:spPr>
            <a:xfrm rot="-5610832">
              <a:off x="6825152" y="-543313"/>
              <a:ext cx="3211248" cy="259791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0"/>
            <p:cNvSpPr/>
            <p:nvPr/>
          </p:nvSpPr>
          <p:spPr>
            <a:xfrm rot="6932892">
              <a:off x="-1305412" y="-216704"/>
              <a:ext cx="3211289" cy="259795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70"/>
          <p:cNvGrpSpPr/>
          <p:nvPr/>
        </p:nvGrpSpPr>
        <p:grpSpPr>
          <a:xfrm>
            <a:off x="-111021" y="-1645830"/>
            <a:ext cx="9561958" cy="7422063"/>
            <a:chOff x="-111021" y="-1645830"/>
            <a:chExt cx="9561958" cy="7422063"/>
          </a:xfrm>
        </p:grpSpPr>
        <p:sp>
          <p:nvSpPr>
            <p:cNvPr id="45" name="Google Shape;45;p70"/>
            <p:cNvSpPr/>
            <p:nvPr/>
          </p:nvSpPr>
          <p:spPr>
            <a:xfrm rot="-4098951">
              <a:off x="784476" y="3650193"/>
              <a:ext cx="867673" cy="251612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0"/>
            <p:cNvSpPr/>
            <p:nvPr/>
          </p:nvSpPr>
          <p:spPr>
            <a:xfrm rot="5400000" flipH="1">
              <a:off x="6673506" y="653172"/>
              <a:ext cx="3514544" cy="2040317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0"/>
            <p:cNvSpPr/>
            <p:nvPr/>
          </p:nvSpPr>
          <p:spPr>
            <a:xfrm rot="-5400000" flipH="1">
              <a:off x="-393817" y="-799721"/>
              <a:ext cx="3565949" cy="1873730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/>
          <p:nvPr/>
        </p:nvSpPr>
        <p:spPr>
          <a:xfrm>
            <a:off x="6330779" y="4650259"/>
            <a:ext cx="2763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People’s Majlis Secretariat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Parliamentary Education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ticsandgovernance.blogspot.com/2010/0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650461" y="930401"/>
            <a:ext cx="5457892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 dirty="0"/>
              <a:t>Understanding the three branches </a:t>
            </a:r>
            <a:r>
              <a:rPr lang="en" sz="4400"/>
              <a:t>of State</a:t>
            </a:r>
            <a:endParaRPr sz="4400"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743561" y="3653235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Key Stage 3 &amp; 4</a:t>
            </a:r>
            <a:endParaRPr/>
          </a:p>
        </p:txBody>
      </p:sp>
      <p:sp>
        <p:nvSpPr>
          <p:cNvPr id="54" name="Google Shape;54;p1"/>
          <p:cNvSpPr/>
          <p:nvPr/>
        </p:nvSpPr>
        <p:spPr>
          <a:xfrm rot="1445148">
            <a:off x="6313255" y="99393"/>
            <a:ext cx="3514502" cy="2040293"/>
          </a:xfrm>
          <a:custGeom>
            <a:avLst/>
            <a:gdLst/>
            <a:ahLst/>
            <a:cxnLst/>
            <a:rect l="l" t="t" r="r" b="b"/>
            <a:pathLst>
              <a:path w="78419" h="45525" extrusionOk="0">
                <a:moveTo>
                  <a:pt x="45203" y="8340"/>
                </a:moveTo>
                <a:cubicBezTo>
                  <a:pt x="45432" y="8340"/>
                  <a:pt x="45673" y="8419"/>
                  <a:pt x="45914" y="8569"/>
                </a:cubicBezTo>
                <a:cubicBezTo>
                  <a:pt x="46763" y="9108"/>
                  <a:pt x="47095" y="10519"/>
                  <a:pt x="47130" y="11643"/>
                </a:cubicBezTo>
                <a:cubicBezTo>
                  <a:pt x="47130" y="12113"/>
                  <a:pt x="47130" y="12594"/>
                  <a:pt x="47095" y="13076"/>
                </a:cubicBezTo>
                <a:cubicBezTo>
                  <a:pt x="46304" y="12904"/>
                  <a:pt x="45627" y="12663"/>
                  <a:pt x="45099" y="12354"/>
                </a:cubicBezTo>
                <a:cubicBezTo>
                  <a:pt x="44663" y="12102"/>
                  <a:pt x="44319" y="11791"/>
                  <a:pt x="44102" y="11459"/>
                </a:cubicBezTo>
                <a:cubicBezTo>
                  <a:pt x="43850" y="11080"/>
                  <a:pt x="43723" y="10633"/>
                  <a:pt x="43746" y="10152"/>
                </a:cubicBezTo>
                <a:cubicBezTo>
                  <a:pt x="43769" y="9441"/>
                  <a:pt x="44159" y="8741"/>
                  <a:pt x="44686" y="8465"/>
                </a:cubicBezTo>
                <a:cubicBezTo>
                  <a:pt x="44859" y="8385"/>
                  <a:pt x="45031" y="8340"/>
                  <a:pt x="45203" y="8340"/>
                </a:cubicBezTo>
                <a:close/>
                <a:moveTo>
                  <a:pt x="9262" y="20306"/>
                </a:moveTo>
                <a:cubicBezTo>
                  <a:pt x="9538" y="20306"/>
                  <a:pt x="9827" y="20377"/>
                  <a:pt x="10094" y="20577"/>
                </a:cubicBezTo>
                <a:cubicBezTo>
                  <a:pt x="10542" y="20898"/>
                  <a:pt x="10713" y="21461"/>
                  <a:pt x="10588" y="22114"/>
                </a:cubicBezTo>
                <a:cubicBezTo>
                  <a:pt x="10507" y="22527"/>
                  <a:pt x="10312" y="22940"/>
                  <a:pt x="10037" y="23273"/>
                </a:cubicBezTo>
                <a:cubicBezTo>
                  <a:pt x="9750" y="23617"/>
                  <a:pt x="9395" y="23846"/>
                  <a:pt x="9028" y="23938"/>
                </a:cubicBezTo>
                <a:cubicBezTo>
                  <a:pt x="8817" y="23993"/>
                  <a:pt x="8601" y="24019"/>
                  <a:pt x="8380" y="24019"/>
                </a:cubicBezTo>
                <a:cubicBezTo>
                  <a:pt x="7901" y="24019"/>
                  <a:pt x="7400" y="23894"/>
                  <a:pt x="6883" y="23651"/>
                </a:cubicBezTo>
                <a:cubicBezTo>
                  <a:pt x="6596" y="23525"/>
                  <a:pt x="6298" y="23353"/>
                  <a:pt x="6011" y="23146"/>
                </a:cubicBezTo>
                <a:cubicBezTo>
                  <a:pt x="6263" y="22642"/>
                  <a:pt x="6561" y="22160"/>
                  <a:pt x="6906" y="21724"/>
                </a:cubicBezTo>
                <a:cubicBezTo>
                  <a:pt x="7330" y="21163"/>
                  <a:pt x="7904" y="20715"/>
                  <a:pt x="8465" y="20474"/>
                </a:cubicBezTo>
                <a:cubicBezTo>
                  <a:pt x="8690" y="20386"/>
                  <a:pt x="8969" y="20306"/>
                  <a:pt x="9262" y="20306"/>
                </a:cubicBezTo>
                <a:close/>
                <a:moveTo>
                  <a:pt x="5621" y="1"/>
                </a:moveTo>
                <a:cubicBezTo>
                  <a:pt x="2398" y="2651"/>
                  <a:pt x="368" y="6791"/>
                  <a:pt x="184" y="11057"/>
                </a:cubicBezTo>
                <a:cubicBezTo>
                  <a:pt x="1" y="15324"/>
                  <a:pt x="1664" y="19637"/>
                  <a:pt x="4635" y="22573"/>
                </a:cubicBezTo>
                <a:cubicBezTo>
                  <a:pt x="4899" y="22837"/>
                  <a:pt x="5162" y="23078"/>
                  <a:pt x="5437" y="23284"/>
                </a:cubicBezTo>
                <a:cubicBezTo>
                  <a:pt x="5323" y="23548"/>
                  <a:pt x="5220" y="23812"/>
                  <a:pt x="5128" y="24087"/>
                </a:cubicBezTo>
                <a:cubicBezTo>
                  <a:pt x="4807" y="25016"/>
                  <a:pt x="4647" y="25991"/>
                  <a:pt x="4635" y="27000"/>
                </a:cubicBezTo>
                <a:cubicBezTo>
                  <a:pt x="4612" y="27987"/>
                  <a:pt x="4749" y="28973"/>
                  <a:pt x="5014" y="29936"/>
                </a:cubicBezTo>
                <a:cubicBezTo>
                  <a:pt x="5289" y="30900"/>
                  <a:pt x="5702" y="31817"/>
                  <a:pt x="6240" y="32666"/>
                </a:cubicBezTo>
                <a:cubicBezTo>
                  <a:pt x="6745" y="33458"/>
                  <a:pt x="7376" y="34192"/>
                  <a:pt x="8110" y="34857"/>
                </a:cubicBezTo>
                <a:cubicBezTo>
                  <a:pt x="8799" y="35488"/>
                  <a:pt x="9578" y="36061"/>
                  <a:pt x="10438" y="36555"/>
                </a:cubicBezTo>
                <a:cubicBezTo>
                  <a:pt x="12067" y="37483"/>
                  <a:pt x="13948" y="38115"/>
                  <a:pt x="15875" y="38367"/>
                </a:cubicBezTo>
                <a:cubicBezTo>
                  <a:pt x="16826" y="38499"/>
                  <a:pt x="17845" y="38565"/>
                  <a:pt x="18893" y="38565"/>
                </a:cubicBezTo>
                <a:cubicBezTo>
                  <a:pt x="20296" y="38565"/>
                  <a:pt x="21751" y="38448"/>
                  <a:pt x="23169" y="38217"/>
                </a:cubicBezTo>
                <a:cubicBezTo>
                  <a:pt x="25819" y="37782"/>
                  <a:pt x="28205" y="36979"/>
                  <a:pt x="30086" y="35901"/>
                </a:cubicBezTo>
                <a:cubicBezTo>
                  <a:pt x="33252" y="34088"/>
                  <a:pt x="36314" y="32253"/>
                  <a:pt x="39089" y="29673"/>
                </a:cubicBezTo>
                <a:cubicBezTo>
                  <a:pt x="40546" y="28320"/>
                  <a:pt x="41831" y="26885"/>
                  <a:pt x="42920" y="25394"/>
                </a:cubicBezTo>
                <a:cubicBezTo>
                  <a:pt x="45593" y="21770"/>
                  <a:pt x="47187" y="17653"/>
                  <a:pt x="47520" y="13616"/>
                </a:cubicBezTo>
                <a:cubicBezTo>
                  <a:pt x="47623" y="13639"/>
                  <a:pt x="47726" y="13650"/>
                  <a:pt x="47829" y="13661"/>
                </a:cubicBezTo>
                <a:cubicBezTo>
                  <a:pt x="49080" y="13833"/>
                  <a:pt x="50341" y="13948"/>
                  <a:pt x="51568" y="14062"/>
                </a:cubicBezTo>
                <a:cubicBezTo>
                  <a:pt x="53507" y="14235"/>
                  <a:pt x="55503" y="14407"/>
                  <a:pt x="57430" y="14831"/>
                </a:cubicBezTo>
                <a:cubicBezTo>
                  <a:pt x="59976" y="15382"/>
                  <a:pt x="63451" y="16666"/>
                  <a:pt x="65527" y="19603"/>
                </a:cubicBezTo>
                <a:cubicBezTo>
                  <a:pt x="66456" y="20910"/>
                  <a:pt x="67098" y="22493"/>
                  <a:pt x="67477" y="24454"/>
                </a:cubicBezTo>
                <a:cubicBezTo>
                  <a:pt x="67832" y="26289"/>
                  <a:pt x="67924" y="28228"/>
                  <a:pt x="67970" y="29879"/>
                </a:cubicBezTo>
                <a:cubicBezTo>
                  <a:pt x="67970" y="30143"/>
                  <a:pt x="67982" y="30395"/>
                  <a:pt x="67982" y="30659"/>
                </a:cubicBezTo>
                <a:cubicBezTo>
                  <a:pt x="68061" y="34065"/>
                  <a:pt x="68130" y="37575"/>
                  <a:pt x="69598" y="40638"/>
                </a:cubicBezTo>
                <a:cubicBezTo>
                  <a:pt x="70390" y="42313"/>
                  <a:pt x="71755" y="43781"/>
                  <a:pt x="73326" y="44652"/>
                </a:cubicBezTo>
                <a:cubicBezTo>
                  <a:pt x="74140" y="45111"/>
                  <a:pt x="74989" y="45397"/>
                  <a:pt x="75827" y="45489"/>
                </a:cubicBezTo>
                <a:cubicBezTo>
                  <a:pt x="76033" y="45512"/>
                  <a:pt x="76251" y="45524"/>
                  <a:pt x="76457" y="45524"/>
                </a:cubicBezTo>
                <a:cubicBezTo>
                  <a:pt x="77134" y="45524"/>
                  <a:pt x="77800" y="45397"/>
                  <a:pt x="78419" y="45134"/>
                </a:cubicBezTo>
                <a:lnTo>
                  <a:pt x="78246" y="44709"/>
                </a:lnTo>
                <a:cubicBezTo>
                  <a:pt x="77676" y="44947"/>
                  <a:pt x="77078" y="45063"/>
                  <a:pt x="76453" y="45063"/>
                </a:cubicBezTo>
                <a:cubicBezTo>
                  <a:pt x="76262" y="45063"/>
                  <a:pt x="76069" y="45052"/>
                  <a:pt x="75873" y="45030"/>
                </a:cubicBezTo>
                <a:cubicBezTo>
                  <a:pt x="75104" y="44939"/>
                  <a:pt x="74313" y="44686"/>
                  <a:pt x="73544" y="44250"/>
                </a:cubicBezTo>
                <a:cubicBezTo>
                  <a:pt x="72053" y="43425"/>
                  <a:pt x="70768" y="42037"/>
                  <a:pt x="70011" y="40443"/>
                </a:cubicBezTo>
                <a:cubicBezTo>
                  <a:pt x="68589" y="37472"/>
                  <a:pt x="68509" y="34009"/>
                  <a:pt x="68440" y="30647"/>
                </a:cubicBezTo>
                <a:cubicBezTo>
                  <a:pt x="68440" y="30395"/>
                  <a:pt x="68428" y="30132"/>
                  <a:pt x="68428" y="29868"/>
                </a:cubicBezTo>
                <a:cubicBezTo>
                  <a:pt x="68383" y="28193"/>
                  <a:pt x="68291" y="26232"/>
                  <a:pt x="67924" y="24362"/>
                </a:cubicBezTo>
                <a:cubicBezTo>
                  <a:pt x="67534" y="22332"/>
                  <a:pt x="66869" y="20692"/>
                  <a:pt x="65905" y="19338"/>
                </a:cubicBezTo>
                <a:cubicBezTo>
                  <a:pt x="64988" y="18043"/>
                  <a:pt x="63726" y="16942"/>
                  <a:pt x="62178" y="16081"/>
                </a:cubicBezTo>
                <a:cubicBezTo>
                  <a:pt x="60825" y="15336"/>
                  <a:pt x="59265" y="14763"/>
                  <a:pt x="57532" y="14384"/>
                </a:cubicBezTo>
                <a:cubicBezTo>
                  <a:pt x="55583" y="13948"/>
                  <a:pt x="53564" y="13776"/>
                  <a:pt x="51614" y="13604"/>
                </a:cubicBezTo>
                <a:cubicBezTo>
                  <a:pt x="50387" y="13489"/>
                  <a:pt x="49126" y="13386"/>
                  <a:pt x="47898" y="13214"/>
                </a:cubicBezTo>
                <a:cubicBezTo>
                  <a:pt x="47783" y="13191"/>
                  <a:pt x="47669" y="13180"/>
                  <a:pt x="47554" y="13157"/>
                </a:cubicBezTo>
                <a:cubicBezTo>
                  <a:pt x="47589" y="12652"/>
                  <a:pt x="47600" y="12136"/>
                  <a:pt x="47589" y="11631"/>
                </a:cubicBezTo>
                <a:cubicBezTo>
                  <a:pt x="47566" y="11023"/>
                  <a:pt x="47428" y="8982"/>
                  <a:pt x="46155" y="8179"/>
                </a:cubicBezTo>
                <a:cubicBezTo>
                  <a:pt x="45847" y="7980"/>
                  <a:pt x="45525" y="7882"/>
                  <a:pt x="45208" y="7882"/>
                </a:cubicBezTo>
                <a:cubicBezTo>
                  <a:pt x="44959" y="7882"/>
                  <a:pt x="44713" y="7943"/>
                  <a:pt x="44480" y="8064"/>
                </a:cubicBezTo>
                <a:cubicBezTo>
                  <a:pt x="43792" y="8419"/>
                  <a:pt x="43322" y="9245"/>
                  <a:pt x="43287" y="10129"/>
                </a:cubicBezTo>
                <a:cubicBezTo>
                  <a:pt x="43264" y="10713"/>
                  <a:pt x="43414" y="11253"/>
                  <a:pt x="43712" y="11712"/>
                </a:cubicBezTo>
                <a:cubicBezTo>
                  <a:pt x="43975" y="12113"/>
                  <a:pt x="44365" y="12457"/>
                  <a:pt x="44870" y="12755"/>
                </a:cubicBezTo>
                <a:cubicBezTo>
                  <a:pt x="45455" y="13088"/>
                  <a:pt x="46200" y="13351"/>
                  <a:pt x="47072" y="13535"/>
                </a:cubicBezTo>
                <a:cubicBezTo>
                  <a:pt x="46751" y="17503"/>
                  <a:pt x="45180" y="21553"/>
                  <a:pt x="42553" y="25131"/>
                </a:cubicBezTo>
                <a:cubicBezTo>
                  <a:pt x="41475" y="26587"/>
                  <a:pt x="40213" y="28009"/>
                  <a:pt x="38780" y="29340"/>
                </a:cubicBezTo>
                <a:cubicBezTo>
                  <a:pt x="36038" y="31886"/>
                  <a:pt x="32999" y="33710"/>
                  <a:pt x="29857" y="35500"/>
                </a:cubicBezTo>
                <a:cubicBezTo>
                  <a:pt x="28022" y="36555"/>
                  <a:pt x="25693" y="37335"/>
                  <a:pt x="23101" y="37759"/>
                </a:cubicBezTo>
                <a:cubicBezTo>
                  <a:pt x="21696" y="37991"/>
                  <a:pt x="20254" y="38108"/>
                  <a:pt x="18863" y="38108"/>
                </a:cubicBezTo>
                <a:cubicBezTo>
                  <a:pt x="17847" y="38108"/>
                  <a:pt x="16858" y="38045"/>
                  <a:pt x="15933" y="37919"/>
                </a:cubicBezTo>
                <a:cubicBezTo>
                  <a:pt x="14075" y="37667"/>
                  <a:pt x="12250" y="37048"/>
                  <a:pt x="10668" y="36153"/>
                </a:cubicBezTo>
                <a:cubicBezTo>
                  <a:pt x="9842" y="35683"/>
                  <a:pt x="9085" y="35133"/>
                  <a:pt x="8420" y="34524"/>
                </a:cubicBezTo>
                <a:cubicBezTo>
                  <a:pt x="7720" y="33882"/>
                  <a:pt x="7112" y="33171"/>
                  <a:pt x="6630" y="32414"/>
                </a:cubicBezTo>
                <a:cubicBezTo>
                  <a:pt x="6115" y="31611"/>
                  <a:pt x="5725" y="30739"/>
                  <a:pt x="5460" y="29811"/>
                </a:cubicBezTo>
                <a:cubicBezTo>
                  <a:pt x="5197" y="28893"/>
                  <a:pt x="5070" y="27953"/>
                  <a:pt x="5093" y="27000"/>
                </a:cubicBezTo>
                <a:cubicBezTo>
                  <a:pt x="5105" y="26049"/>
                  <a:pt x="5266" y="25119"/>
                  <a:pt x="5564" y="24236"/>
                </a:cubicBezTo>
                <a:cubicBezTo>
                  <a:pt x="5633" y="24007"/>
                  <a:pt x="5725" y="23789"/>
                  <a:pt x="5816" y="23559"/>
                </a:cubicBezTo>
                <a:cubicBezTo>
                  <a:pt x="6103" y="23766"/>
                  <a:pt x="6401" y="23938"/>
                  <a:pt x="6688" y="24076"/>
                </a:cubicBezTo>
                <a:cubicBezTo>
                  <a:pt x="7267" y="24346"/>
                  <a:pt x="7825" y="24481"/>
                  <a:pt x="8362" y="24481"/>
                </a:cubicBezTo>
                <a:cubicBezTo>
                  <a:pt x="8623" y="24481"/>
                  <a:pt x="8880" y="24449"/>
                  <a:pt x="9131" y="24385"/>
                </a:cubicBezTo>
                <a:cubicBezTo>
                  <a:pt x="9601" y="24270"/>
                  <a:pt x="10037" y="23984"/>
                  <a:pt x="10392" y="23559"/>
                </a:cubicBezTo>
                <a:cubicBezTo>
                  <a:pt x="10713" y="23181"/>
                  <a:pt x="10943" y="22688"/>
                  <a:pt x="11047" y="22206"/>
                </a:cubicBezTo>
                <a:cubicBezTo>
                  <a:pt x="11115" y="21816"/>
                  <a:pt x="11103" y="21438"/>
                  <a:pt x="11001" y="21105"/>
                </a:cubicBezTo>
                <a:cubicBezTo>
                  <a:pt x="10886" y="20727"/>
                  <a:pt x="10680" y="20429"/>
                  <a:pt x="10369" y="20199"/>
                </a:cubicBezTo>
                <a:cubicBezTo>
                  <a:pt x="10060" y="19981"/>
                  <a:pt x="9716" y="19866"/>
                  <a:pt x="9337" y="19843"/>
                </a:cubicBezTo>
                <a:cubicBezTo>
                  <a:pt x="9314" y="19842"/>
                  <a:pt x="9291" y="19842"/>
                  <a:pt x="9268" y="19842"/>
                </a:cubicBezTo>
                <a:cubicBezTo>
                  <a:pt x="8956" y="19842"/>
                  <a:pt x="8625" y="19912"/>
                  <a:pt x="8294" y="20061"/>
                </a:cubicBezTo>
                <a:cubicBezTo>
                  <a:pt x="7652" y="20325"/>
                  <a:pt x="7020" y="20818"/>
                  <a:pt x="6539" y="21438"/>
                </a:cubicBezTo>
                <a:cubicBezTo>
                  <a:pt x="6194" y="21885"/>
                  <a:pt x="5896" y="22355"/>
                  <a:pt x="5633" y="22860"/>
                </a:cubicBezTo>
                <a:cubicBezTo>
                  <a:pt x="5415" y="22677"/>
                  <a:pt x="5185" y="22470"/>
                  <a:pt x="4956" y="22252"/>
                </a:cubicBezTo>
                <a:cubicBezTo>
                  <a:pt x="3545" y="20852"/>
                  <a:pt x="2398" y="19086"/>
                  <a:pt x="1652" y="17148"/>
                </a:cubicBezTo>
                <a:cubicBezTo>
                  <a:pt x="907" y="15209"/>
                  <a:pt x="551" y="13111"/>
                  <a:pt x="643" y="11080"/>
                </a:cubicBezTo>
                <a:cubicBezTo>
                  <a:pt x="724" y="9051"/>
                  <a:pt x="1263" y="6986"/>
                  <a:pt x="2180" y="5128"/>
                </a:cubicBezTo>
                <a:cubicBezTo>
                  <a:pt x="3087" y="3270"/>
                  <a:pt x="4382" y="1618"/>
                  <a:pt x="5908" y="357"/>
                </a:cubicBezTo>
                <a:lnTo>
                  <a:pt x="56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dives Supreme Court, a grave blunder">
            <a:extLst>
              <a:ext uri="{FF2B5EF4-FFF2-40B4-BE49-F238E27FC236}">
                <a16:creationId xmlns:a16="http://schemas.microsoft.com/office/drawing/2014/main" id="{1F7F6198-111F-8ED2-1E64-EE3B76DD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7" y="36689"/>
            <a:ext cx="7605183" cy="50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Google Shape;183;p79"/>
          <p:cNvSpPr txBox="1">
            <a:spLocks noGrp="1"/>
          </p:cNvSpPr>
          <p:nvPr>
            <p:ph type="title"/>
          </p:nvPr>
        </p:nvSpPr>
        <p:spPr>
          <a:xfrm>
            <a:off x="797850" y="652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What are the powers of Judiciary?</a:t>
            </a:r>
            <a:br>
              <a:rPr lang="en" sz="4000" dirty="0"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84" name="Google Shape;184;p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5" name="Google Shape;185;p79"/>
          <p:cNvSpPr txBox="1">
            <a:spLocks noGrp="1"/>
          </p:cNvSpPr>
          <p:nvPr>
            <p:ph type="body" idx="1"/>
          </p:nvPr>
        </p:nvSpPr>
        <p:spPr>
          <a:xfrm>
            <a:off x="628650" y="1591436"/>
            <a:ext cx="77175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7175" lvl="0" indent="-2825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" sz="18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Courts can say that any law or action that goes against the Constitution is not valid.</a:t>
            </a:r>
            <a:endParaRPr sz="18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57175" lvl="0" indent="-2825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" sz="18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They can also make fair and sensible orders to fix the problem.</a:t>
            </a:r>
            <a:endParaRPr sz="1800" dirty="0">
              <a:solidFill>
                <a:srgbClr val="212425"/>
              </a:solidFill>
              <a:highlight>
                <a:srgbClr val="DCDAD7"/>
              </a:highlight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Roboto"/>
            </a:endParaRPr>
          </a:p>
          <a:p>
            <a:pPr marL="257175" lvl="0" indent="-2825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" sz="18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If a law is found to be invalid, they can stop it from being enforced right away.</a:t>
            </a:r>
            <a:endParaRPr sz="18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63AB9275-0625-B4BE-74EF-9D3E3DF7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0"/>
          <p:cNvSpPr txBox="1">
            <a:spLocks noGrp="1"/>
          </p:cNvSpPr>
          <p:nvPr>
            <p:ph type="title"/>
          </p:nvPr>
        </p:nvSpPr>
        <p:spPr>
          <a:xfrm>
            <a:off x="1434537" y="249628"/>
            <a:ext cx="6067085" cy="1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Separation of Powers</a:t>
            </a:r>
            <a:br>
              <a:rPr lang="en" sz="5025" b="1" dirty="0"/>
            </a:br>
            <a:br>
              <a:rPr lang="en" sz="2000" dirty="0"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 </a:t>
            </a:r>
            <a:br>
              <a:rPr lang="en" sz="2000" dirty="0">
                <a:latin typeface="Poppins"/>
                <a:ea typeface="Poppins"/>
                <a:cs typeface="Poppins"/>
                <a:sym typeface="Poppins"/>
              </a:rPr>
            </a:b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" name="Google Shape;106;p73">
            <a:extLst>
              <a:ext uri="{FF2B5EF4-FFF2-40B4-BE49-F238E27FC236}">
                <a16:creationId xmlns:a16="http://schemas.microsoft.com/office/drawing/2014/main" id="{E75E4CBB-58EA-7791-2268-CD96B9F2178F}"/>
              </a:ext>
            </a:extLst>
          </p:cNvPr>
          <p:cNvCxnSpPr>
            <a:cxnSpLocks/>
          </p:cNvCxnSpPr>
          <p:nvPr/>
        </p:nvCxnSpPr>
        <p:spPr>
          <a:xfrm>
            <a:off x="1730042" y="1135273"/>
            <a:ext cx="0" cy="3279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Google Shape;107;p73">
            <a:extLst>
              <a:ext uri="{FF2B5EF4-FFF2-40B4-BE49-F238E27FC236}">
                <a16:creationId xmlns:a16="http://schemas.microsoft.com/office/drawing/2014/main" id="{6503798D-F3B9-28C2-5929-863E5A08E21A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31598" y="1098203"/>
            <a:ext cx="5214551" cy="370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09;p73">
            <a:extLst>
              <a:ext uri="{FF2B5EF4-FFF2-40B4-BE49-F238E27FC236}">
                <a16:creationId xmlns:a16="http://schemas.microsoft.com/office/drawing/2014/main" id="{F1796E87-81B7-6C4C-C819-F892AAD58D47}"/>
              </a:ext>
            </a:extLst>
          </p:cNvPr>
          <p:cNvCxnSpPr>
            <a:cxnSpLocks/>
          </p:cNvCxnSpPr>
          <p:nvPr/>
        </p:nvCxnSpPr>
        <p:spPr>
          <a:xfrm>
            <a:off x="6946148" y="1098081"/>
            <a:ext cx="0" cy="3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11;p73">
            <a:extLst>
              <a:ext uri="{FF2B5EF4-FFF2-40B4-BE49-F238E27FC236}">
                <a16:creationId xmlns:a16="http://schemas.microsoft.com/office/drawing/2014/main" id="{08593D3D-B74A-226F-6996-369657CBD9D0}"/>
              </a:ext>
            </a:extLst>
          </p:cNvPr>
          <p:cNvSpPr/>
          <p:nvPr/>
        </p:nvSpPr>
        <p:spPr>
          <a:xfrm>
            <a:off x="546543" y="2531577"/>
            <a:ext cx="236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Legislature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(making laws) 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12;p73">
            <a:extLst>
              <a:ext uri="{FF2B5EF4-FFF2-40B4-BE49-F238E27FC236}">
                <a16:creationId xmlns:a16="http://schemas.microsoft.com/office/drawing/2014/main" id="{91E2D2A8-285C-1C61-4228-34D71484168D}"/>
              </a:ext>
            </a:extLst>
          </p:cNvPr>
          <p:cNvSpPr/>
          <p:nvPr/>
        </p:nvSpPr>
        <p:spPr>
          <a:xfrm>
            <a:off x="3257736" y="2529496"/>
            <a:ext cx="2133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(enforcing laws) 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3;p73">
            <a:extLst>
              <a:ext uri="{FF2B5EF4-FFF2-40B4-BE49-F238E27FC236}">
                <a16:creationId xmlns:a16="http://schemas.microsoft.com/office/drawing/2014/main" id="{457DC1F6-D180-9980-3935-6B6A2F8E6B2D}"/>
              </a:ext>
            </a:extLst>
          </p:cNvPr>
          <p:cNvSpPr/>
          <p:nvPr/>
        </p:nvSpPr>
        <p:spPr>
          <a:xfrm>
            <a:off x="5905293" y="2529495"/>
            <a:ext cx="2379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Judiciary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(interpreting laws )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oogle Shape;115;p73">
            <a:extLst>
              <a:ext uri="{FF2B5EF4-FFF2-40B4-BE49-F238E27FC236}">
                <a16:creationId xmlns:a16="http://schemas.microsoft.com/office/drawing/2014/main" id="{117A42D1-FFF6-CBFA-A088-15E52A1D9641}"/>
              </a:ext>
            </a:extLst>
          </p:cNvPr>
          <p:cNvGrpSpPr/>
          <p:nvPr/>
        </p:nvGrpSpPr>
        <p:grpSpPr>
          <a:xfrm>
            <a:off x="3716380" y="1401544"/>
            <a:ext cx="1062246" cy="891277"/>
            <a:chOff x="3700251" y="527812"/>
            <a:chExt cx="1243374" cy="1005897"/>
          </a:xfrm>
        </p:grpSpPr>
        <p:sp>
          <p:nvSpPr>
            <p:cNvPr id="10" name="Google Shape;116;p73">
              <a:extLst>
                <a:ext uri="{FF2B5EF4-FFF2-40B4-BE49-F238E27FC236}">
                  <a16:creationId xmlns:a16="http://schemas.microsoft.com/office/drawing/2014/main" id="{5DCC6194-17BC-79BA-C5A1-20ECE175BEA3}"/>
                </a:ext>
              </a:extLst>
            </p:cNvPr>
            <p:cNvSpPr/>
            <p:nvPr/>
          </p:nvSpPr>
          <p:spPr>
            <a:xfrm>
              <a:off x="3700251" y="527812"/>
              <a:ext cx="1243374" cy="1005897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F0E6"/>
            </a:solidFill>
            <a:ln w="9525" cap="flat" cmpd="sng">
              <a:solidFill>
                <a:srgbClr val="FFB0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17;p73">
              <a:extLst>
                <a:ext uri="{FF2B5EF4-FFF2-40B4-BE49-F238E27FC236}">
                  <a16:creationId xmlns:a16="http://schemas.microsoft.com/office/drawing/2014/main" id="{B6C0B16B-C7BB-A980-D620-8E72101A7AEB}"/>
                </a:ext>
              </a:extLst>
            </p:cNvPr>
            <p:cNvGrpSpPr/>
            <p:nvPr/>
          </p:nvGrpSpPr>
          <p:grpSpPr>
            <a:xfrm>
              <a:off x="4110366" y="855720"/>
              <a:ext cx="350079" cy="350079"/>
              <a:chOff x="3497300" y="3227275"/>
              <a:chExt cx="296175" cy="296175"/>
            </a:xfrm>
          </p:grpSpPr>
          <p:sp>
            <p:nvSpPr>
              <p:cNvPr id="12" name="Google Shape;118;p73">
                <a:extLst>
                  <a:ext uri="{FF2B5EF4-FFF2-40B4-BE49-F238E27FC236}">
                    <a16:creationId xmlns:a16="http://schemas.microsoft.com/office/drawing/2014/main" id="{70714246-7E1D-B0D7-9A5A-D21D5226F176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9;p73">
                <a:extLst>
                  <a:ext uri="{FF2B5EF4-FFF2-40B4-BE49-F238E27FC236}">
                    <a16:creationId xmlns:a16="http://schemas.microsoft.com/office/drawing/2014/main" id="{00E27EBE-656A-6EAD-B406-611CE26A1588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20;p73">
                <a:extLst>
                  <a:ext uri="{FF2B5EF4-FFF2-40B4-BE49-F238E27FC236}">
                    <a16:creationId xmlns:a16="http://schemas.microsoft.com/office/drawing/2014/main" id="{F1FE3B42-3666-E531-35AF-5856219C912D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21;p73">
                <a:extLst>
                  <a:ext uri="{FF2B5EF4-FFF2-40B4-BE49-F238E27FC236}">
                    <a16:creationId xmlns:a16="http://schemas.microsoft.com/office/drawing/2014/main" id="{96A5AECA-A058-FA2E-90C2-B51B05AD9558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22;p73">
                <a:extLst>
                  <a:ext uri="{FF2B5EF4-FFF2-40B4-BE49-F238E27FC236}">
                    <a16:creationId xmlns:a16="http://schemas.microsoft.com/office/drawing/2014/main" id="{37EC05F0-1A79-C4CE-98DF-A1644014FC0B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23;p73">
                <a:extLst>
                  <a:ext uri="{FF2B5EF4-FFF2-40B4-BE49-F238E27FC236}">
                    <a16:creationId xmlns:a16="http://schemas.microsoft.com/office/drawing/2014/main" id="{663A002A-E950-8694-BB3B-4AEA52238817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24;p73">
                <a:extLst>
                  <a:ext uri="{FF2B5EF4-FFF2-40B4-BE49-F238E27FC236}">
                    <a16:creationId xmlns:a16="http://schemas.microsoft.com/office/drawing/2014/main" id="{D243BAA0-1B60-1F23-6CCC-200F30E2B052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25;p73">
                <a:extLst>
                  <a:ext uri="{FF2B5EF4-FFF2-40B4-BE49-F238E27FC236}">
                    <a16:creationId xmlns:a16="http://schemas.microsoft.com/office/drawing/2014/main" id="{918A4EF0-26D0-A30F-C996-3F19CA2D1FD9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0" name="Google Shape;126;p73">
            <a:extLst>
              <a:ext uri="{FF2B5EF4-FFF2-40B4-BE49-F238E27FC236}">
                <a16:creationId xmlns:a16="http://schemas.microsoft.com/office/drawing/2014/main" id="{3960EE48-98B9-1D15-8250-7FAEE33DF5EE}"/>
              </a:ext>
            </a:extLst>
          </p:cNvPr>
          <p:cNvCxnSpPr>
            <a:cxnSpLocks/>
          </p:cNvCxnSpPr>
          <p:nvPr/>
        </p:nvCxnSpPr>
        <p:spPr>
          <a:xfrm>
            <a:off x="4247503" y="1116738"/>
            <a:ext cx="0" cy="284806"/>
          </a:xfrm>
          <a:prstGeom prst="straightConnector1">
            <a:avLst/>
          </a:prstGeom>
          <a:noFill/>
          <a:ln w="19050" cap="flat" cmpd="sng">
            <a:solidFill>
              <a:srgbClr val="110E0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130;p73">
            <a:extLst>
              <a:ext uri="{FF2B5EF4-FFF2-40B4-BE49-F238E27FC236}">
                <a16:creationId xmlns:a16="http://schemas.microsoft.com/office/drawing/2014/main" id="{EDE378E5-1A5A-4598-F830-BE49A0A94E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100" y="1399350"/>
            <a:ext cx="1177900" cy="93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1;p73">
            <a:extLst>
              <a:ext uri="{FF2B5EF4-FFF2-40B4-BE49-F238E27FC236}">
                <a16:creationId xmlns:a16="http://schemas.microsoft.com/office/drawing/2014/main" id="{A0672947-D0E0-2A51-6946-E23713A7CE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357" y="1463615"/>
            <a:ext cx="1203399" cy="8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2;p73" descr="Flag">
            <a:extLst>
              <a:ext uri="{FF2B5EF4-FFF2-40B4-BE49-F238E27FC236}">
                <a16:creationId xmlns:a16="http://schemas.microsoft.com/office/drawing/2014/main" id="{CD950544-44AB-1216-DD50-F6B549D715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3367" y="1411737"/>
            <a:ext cx="1232208" cy="8912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4;p73">
            <a:extLst>
              <a:ext uri="{FF2B5EF4-FFF2-40B4-BE49-F238E27FC236}">
                <a16:creationId xmlns:a16="http://schemas.microsoft.com/office/drawing/2014/main" id="{C3C42A6C-5D4D-D048-3DBF-BC8719F978F2}"/>
              </a:ext>
            </a:extLst>
          </p:cNvPr>
          <p:cNvSpPr txBox="1">
            <a:spLocks/>
          </p:cNvSpPr>
          <p:nvPr/>
        </p:nvSpPr>
        <p:spPr>
          <a:xfrm>
            <a:off x="2174339" y="3830427"/>
            <a:ext cx="5024487" cy="52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200" dirty="0"/>
              <a:t>Why is it important?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3" name="Google Shape;127;p73">
            <a:extLst>
              <a:ext uri="{FF2B5EF4-FFF2-40B4-BE49-F238E27FC236}">
                <a16:creationId xmlns:a16="http://schemas.microsoft.com/office/drawing/2014/main" id="{B9119659-8A65-2855-7947-05C86684264B}"/>
              </a:ext>
            </a:extLst>
          </p:cNvPr>
          <p:cNvSpPr/>
          <p:nvPr/>
        </p:nvSpPr>
        <p:spPr>
          <a:xfrm>
            <a:off x="2328328" y="3793925"/>
            <a:ext cx="448308" cy="46838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28;p73">
            <a:extLst>
              <a:ext uri="{FF2B5EF4-FFF2-40B4-BE49-F238E27FC236}">
                <a16:creationId xmlns:a16="http://schemas.microsoft.com/office/drawing/2014/main" id="{B8F649E1-B4D8-242E-85D6-15F59153C1A4}"/>
              </a:ext>
            </a:extLst>
          </p:cNvPr>
          <p:cNvSpPr/>
          <p:nvPr/>
        </p:nvSpPr>
        <p:spPr>
          <a:xfrm>
            <a:off x="1973341" y="3615267"/>
            <a:ext cx="1045021" cy="883291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129;p73" descr="Badge Question Mark with solid fill">
            <a:extLst>
              <a:ext uri="{FF2B5EF4-FFF2-40B4-BE49-F238E27FC236}">
                <a16:creationId xmlns:a16="http://schemas.microsoft.com/office/drawing/2014/main" id="{6503859A-5903-921A-A68D-5E88489182D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9053" y="3708625"/>
            <a:ext cx="696573" cy="69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51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4FFBF8-E3AD-9531-3B92-39517F29E5A9}"/>
              </a:ext>
            </a:extLst>
          </p:cNvPr>
          <p:cNvSpPr/>
          <p:nvPr/>
        </p:nvSpPr>
        <p:spPr>
          <a:xfrm>
            <a:off x="176940" y="389659"/>
            <a:ext cx="8603673" cy="1117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90;p80"/>
          <p:cNvSpPr txBox="1">
            <a:spLocks noGrp="1"/>
          </p:cNvSpPr>
          <p:nvPr>
            <p:ph type="body" idx="1"/>
          </p:nvPr>
        </p:nvSpPr>
        <p:spPr>
          <a:xfrm>
            <a:off x="899824" y="1796761"/>
            <a:ext cx="4352781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 algn="just">
              <a:lnSpc>
                <a:spcPct val="150000"/>
              </a:lnSpc>
              <a:buSzPts val="1400"/>
              <a:buFont typeface="Noto Sans Symbols"/>
              <a:buChar char="⮚"/>
            </a:pPr>
            <a:r>
              <a:rPr lang="en-US" sz="1800" dirty="0"/>
              <a:t>In order to prevent any one party from holding all the authority. </a:t>
            </a:r>
          </a:p>
          <a:p>
            <a:pPr marL="257175" indent="-257175" algn="just">
              <a:lnSpc>
                <a:spcPct val="150000"/>
              </a:lnSpc>
              <a:buSzPts val="1400"/>
              <a:buFont typeface="Noto Sans Symbols"/>
              <a:buChar char="⮚"/>
            </a:pPr>
            <a:r>
              <a:rPr lang="en-US" sz="1800" dirty="0"/>
              <a:t>to hold distinct authority so that they can function as mutually reinforcing</a:t>
            </a:r>
          </a:p>
          <a:p>
            <a:pPr marL="257175" indent="-257175" algn="just">
              <a:lnSpc>
                <a:spcPct val="150000"/>
              </a:lnSpc>
              <a:buSzPts val="1400"/>
              <a:buFont typeface="Noto Sans Symbols"/>
              <a:buChar char="⮚"/>
            </a:pPr>
            <a:r>
              <a:rPr lang="en-US" sz="1800" dirty="0"/>
              <a:t>checks and balances each other.</a:t>
            </a:r>
          </a:p>
        </p:txBody>
      </p:sp>
      <p:sp>
        <p:nvSpPr>
          <p:cNvPr id="7" name="Google Shape;191;p80">
            <a:extLst>
              <a:ext uri="{FF2B5EF4-FFF2-40B4-BE49-F238E27FC236}">
                <a16:creationId xmlns:a16="http://schemas.microsoft.com/office/drawing/2014/main" id="{B450E716-A3A4-A77E-BFCF-2400291D9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676" y="604861"/>
            <a:ext cx="7782199" cy="110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Separation of Powers is important</a:t>
            </a:r>
            <a:br>
              <a:rPr lang="en" sz="5025" b="1" dirty="0"/>
            </a:br>
            <a:br>
              <a:rPr lang="en" sz="2000" dirty="0">
                <a:latin typeface="Poppins"/>
                <a:ea typeface="Poppins"/>
                <a:cs typeface="Poppins"/>
                <a:sym typeface="Poppins"/>
              </a:rPr>
            </a:b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 </a:t>
            </a:r>
            <a:br>
              <a:rPr lang="en" sz="2000" dirty="0">
                <a:latin typeface="Poppins"/>
                <a:ea typeface="Poppins"/>
                <a:cs typeface="Poppins"/>
                <a:sym typeface="Poppins"/>
              </a:rPr>
            </a:b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1842EE-D1CD-BAC6-353B-4E27B989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8269" y="1597397"/>
            <a:ext cx="3018367" cy="29959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1"/>
          <p:cNvSpPr txBox="1">
            <a:spLocks noGrp="1"/>
          </p:cNvSpPr>
          <p:nvPr>
            <p:ph type="title"/>
          </p:nvPr>
        </p:nvSpPr>
        <p:spPr>
          <a:xfrm>
            <a:off x="713250" y="385797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How does the Maldivian Constitution ensure the </a:t>
            </a:r>
            <a:r>
              <a:rPr lang="en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and balance </a:t>
            </a: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of powers among these three organs of the State?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Google Shape;197;p81"/>
          <p:cNvGrpSpPr/>
          <p:nvPr/>
        </p:nvGrpSpPr>
        <p:grpSpPr>
          <a:xfrm>
            <a:off x="1501385" y="2132403"/>
            <a:ext cx="5891194" cy="2888606"/>
            <a:chOff x="2678454" y="1749116"/>
            <a:chExt cx="7854926" cy="3851474"/>
          </a:xfrm>
        </p:grpSpPr>
        <p:pic>
          <p:nvPicPr>
            <p:cNvPr id="198" name="Google Shape;198;p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7165" y="1749116"/>
              <a:ext cx="1828800" cy="117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8454" y="4380878"/>
              <a:ext cx="1914525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6955" y="4543315"/>
              <a:ext cx="1876425" cy="10572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1" name="Google Shape;201;p81"/>
            <p:cNvCxnSpPr/>
            <p:nvPr/>
          </p:nvCxnSpPr>
          <p:spPr>
            <a:xfrm rot="10800000">
              <a:off x="5659062" y="4612750"/>
              <a:ext cx="2498289" cy="2207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02" name="Google Shape;202;p8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72116" y="3210166"/>
              <a:ext cx="405920" cy="12757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3" name="Google Shape;203;p81"/>
            <p:cNvCxnSpPr/>
            <p:nvPr/>
          </p:nvCxnSpPr>
          <p:spPr>
            <a:xfrm flipH="1">
              <a:off x="5100320" y="2914495"/>
              <a:ext cx="970547" cy="1004143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81"/>
            <p:cNvCxnSpPr/>
            <p:nvPr/>
          </p:nvCxnSpPr>
          <p:spPr>
            <a:xfrm rot="10800000">
              <a:off x="6879286" y="2914495"/>
              <a:ext cx="1325384" cy="125058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05" name="Google Shape;205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7925" y="2130113"/>
            <a:ext cx="1045000" cy="8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9825" y="3680800"/>
            <a:ext cx="879725" cy="6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1" descr="Fla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8200" y="3680800"/>
            <a:ext cx="879725" cy="7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 txBox="1">
            <a:spLocks noGrp="1"/>
          </p:cNvSpPr>
          <p:nvPr>
            <p:ph type="title"/>
          </p:nvPr>
        </p:nvSpPr>
        <p:spPr>
          <a:xfrm>
            <a:off x="603619" y="209620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/>
              <a:t>Next step</a:t>
            </a:r>
            <a:endParaRPr/>
          </a:p>
        </p:txBody>
      </p:sp>
      <p:sp>
        <p:nvSpPr>
          <p:cNvPr id="225" name="Google Shape;225;p84"/>
          <p:cNvSpPr txBox="1">
            <a:spLocks noGrp="1"/>
          </p:cNvSpPr>
          <p:nvPr>
            <p:ph type="body" idx="1"/>
          </p:nvPr>
        </p:nvSpPr>
        <p:spPr>
          <a:xfrm>
            <a:off x="575310" y="1475899"/>
            <a:ext cx="6134676" cy="16093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small groups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 out the powers into three groups executives, legislators, and judiciary</a:t>
            </a:r>
            <a:endParaRPr sz="1800"/>
          </a:p>
        </p:txBody>
      </p:sp>
      <p:graphicFrame>
        <p:nvGraphicFramePr>
          <p:cNvPr id="226" name="Google Shape;226;p84"/>
          <p:cNvGraphicFramePr/>
          <p:nvPr>
            <p:extLst>
              <p:ext uri="{D42A27DB-BD31-4B8C-83A1-F6EECF244321}">
                <p14:modId xmlns:p14="http://schemas.microsoft.com/office/powerpoint/2010/main" val="3199811576"/>
              </p:ext>
            </p:extLst>
          </p:nvPr>
        </p:nvGraphicFramePr>
        <p:xfrm>
          <a:off x="713225" y="3177375"/>
          <a:ext cx="6096000" cy="551950"/>
        </p:xfrm>
        <a:graphic>
          <a:graphicData uri="http://schemas.openxmlformats.org/drawingml/2006/table">
            <a:tbl>
              <a:tblPr firstRow="1" bandRow="1">
                <a:noFill/>
                <a:tableStyleId>{080AA74B-434F-4202-92FC-8960A9CAB204}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Executives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Legislators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/>
                        <a:t>Judiciary</a:t>
                      </a:r>
                      <a:endParaRPr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7" name="Google Shape;227;p84"/>
          <p:cNvSpPr/>
          <p:nvPr/>
        </p:nvSpPr>
        <p:spPr>
          <a:xfrm>
            <a:off x="384811" y="921834"/>
            <a:ext cx="26981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and Understand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71"/>
          <p:cNvGrpSpPr/>
          <p:nvPr/>
        </p:nvGrpSpPr>
        <p:grpSpPr>
          <a:xfrm>
            <a:off x="1233246" y="409788"/>
            <a:ext cx="7096092" cy="4444796"/>
            <a:chOff x="67077" y="205901"/>
            <a:chExt cx="7096092" cy="4444796"/>
          </a:xfrm>
        </p:grpSpPr>
        <p:sp>
          <p:nvSpPr>
            <p:cNvPr id="61" name="Google Shape;61;p71"/>
            <p:cNvSpPr/>
            <p:nvPr/>
          </p:nvSpPr>
          <p:spPr>
            <a:xfrm rot="5400000">
              <a:off x="4000751" y="382066"/>
              <a:ext cx="1424461" cy="107213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1"/>
            <p:cNvSpPr txBox="1"/>
            <p:nvPr/>
          </p:nvSpPr>
          <p:spPr>
            <a:xfrm>
              <a:off x="4333506" y="413950"/>
              <a:ext cx="758951" cy="1008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1"/>
            <p:cNvSpPr/>
            <p:nvPr/>
          </p:nvSpPr>
          <p:spPr>
            <a:xfrm>
              <a:off x="4963381" y="395150"/>
              <a:ext cx="2199788" cy="118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1"/>
            <p:cNvSpPr/>
            <p:nvPr/>
          </p:nvSpPr>
          <p:spPr>
            <a:xfrm rot="5400000">
              <a:off x="762948" y="426449"/>
              <a:ext cx="1400019" cy="109367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1"/>
            <p:cNvSpPr txBox="1"/>
            <p:nvPr/>
          </p:nvSpPr>
          <p:spPr>
            <a:xfrm>
              <a:off x="1078457" y="481082"/>
              <a:ext cx="769000" cy="98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1"/>
            <p:cNvSpPr/>
            <p:nvPr/>
          </p:nvSpPr>
          <p:spPr>
            <a:xfrm rot="5400000">
              <a:off x="2138742" y="1323152"/>
              <a:ext cx="1971136" cy="212620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1"/>
            <p:cNvSpPr txBox="1"/>
            <p:nvPr/>
          </p:nvSpPr>
          <p:spPr>
            <a:xfrm>
              <a:off x="2041332" y="1729210"/>
              <a:ext cx="2097808" cy="131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State </a:t>
              </a:r>
              <a:endParaRPr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Google Shape;68;p71"/>
            <p:cNvSpPr/>
            <p:nvPr/>
          </p:nvSpPr>
          <p:spPr>
            <a:xfrm>
              <a:off x="67077" y="1794914"/>
              <a:ext cx="2128827" cy="118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1"/>
            <p:cNvSpPr/>
            <p:nvPr/>
          </p:nvSpPr>
          <p:spPr>
            <a:xfrm rot="5400000">
              <a:off x="4799334" y="1859985"/>
              <a:ext cx="1393850" cy="106263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1"/>
            <p:cNvSpPr txBox="1"/>
            <p:nvPr/>
          </p:nvSpPr>
          <p:spPr>
            <a:xfrm>
              <a:off x="5121006" y="1899083"/>
              <a:ext cx="750505" cy="98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1"/>
            <p:cNvSpPr/>
            <p:nvPr/>
          </p:nvSpPr>
          <p:spPr>
            <a:xfrm rot="5400000">
              <a:off x="480908" y="3127124"/>
              <a:ext cx="1480639" cy="120870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1"/>
            <p:cNvSpPr txBox="1"/>
            <p:nvPr/>
          </p:nvSpPr>
          <p:spPr>
            <a:xfrm>
              <a:off x="799827" y="3215269"/>
              <a:ext cx="842801" cy="1032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Eg...law</a:t>
              </a:r>
              <a:br>
                <a:rPr lang="en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1"/>
            <p:cNvSpPr/>
            <p:nvPr/>
          </p:nvSpPr>
          <p:spPr>
            <a:xfrm>
              <a:off x="4963381" y="3468015"/>
              <a:ext cx="2199788" cy="118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1"/>
            <p:cNvSpPr/>
            <p:nvPr/>
          </p:nvSpPr>
          <p:spPr>
            <a:xfrm rot="5400000">
              <a:off x="3752916" y="3527806"/>
              <a:ext cx="1253623" cy="97956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100D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1"/>
            <p:cNvSpPr txBox="1"/>
            <p:nvPr/>
          </p:nvSpPr>
          <p:spPr>
            <a:xfrm>
              <a:off x="4035362" y="3576874"/>
              <a:ext cx="688731" cy="881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71"/>
          <p:cNvSpPr/>
          <p:nvPr/>
        </p:nvSpPr>
        <p:spPr>
          <a:xfrm rot="-1722125">
            <a:off x="3258896" y="1454087"/>
            <a:ext cx="364524" cy="43866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5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1"/>
          <p:cNvSpPr/>
          <p:nvPr/>
        </p:nvSpPr>
        <p:spPr>
          <a:xfrm rot="1890260">
            <a:off x="4950306" y="1462704"/>
            <a:ext cx="364524" cy="43866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5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1"/>
          <p:cNvSpPr/>
          <p:nvPr/>
        </p:nvSpPr>
        <p:spPr>
          <a:xfrm rot="5400000">
            <a:off x="5513549" y="2446572"/>
            <a:ext cx="364524" cy="43866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5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1"/>
          <p:cNvSpPr/>
          <p:nvPr/>
        </p:nvSpPr>
        <p:spPr>
          <a:xfrm rot="-7891499">
            <a:off x="3111203" y="3225681"/>
            <a:ext cx="378496" cy="43641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5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1"/>
          <p:cNvSpPr/>
          <p:nvPr/>
        </p:nvSpPr>
        <p:spPr>
          <a:xfrm rot="8731008">
            <a:off x="4848631" y="3325474"/>
            <a:ext cx="364524" cy="43866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5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2"/>
          <p:cNvSpPr txBox="1"/>
          <p:nvPr/>
        </p:nvSpPr>
        <p:spPr>
          <a:xfrm>
            <a:off x="4416725" y="2751426"/>
            <a:ext cx="34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order to keep law and order the nation, governments perform 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three vital functions</a:t>
            </a:r>
            <a:endParaRPr sz="18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72"/>
          <p:cNvSpPr txBox="1"/>
          <p:nvPr/>
        </p:nvSpPr>
        <p:spPr>
          <a:xfrm>
            <a:off x="792996" y="1365073"/>
            <a:ext cx="2071606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Government</a:t>
            </a:r>
            <a:endParaRPr sz="2200" b="0" i="0" u="none" strike="noStrike" cap="none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8" name="Google Shape;88;p72"/>
          <p:cNvSpPr txBox="1"/>
          <p:nvPr/>
        </p:nvSpPr>
        <p:spPr>
          <a:xfrm>
            <a:off x="4418525" y="1245432"/>
            <a:ext cx="3743342" cy="97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group of people with the 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authority to govern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country or state</a:t>
            </a:r>
            <a:endParaRPr dirty="0"/>
          </a:p>
        </p:txBody>
      </p:sp>
      <p:sp>
        <p:nvSpPr>
          <p:cNvPr id="89" name="Google Shape;89;p72"/>
          <p:cNvSpPr/>
          <p:nvPr/>
        </p:nvSpPr>
        <p:spPr>
          <a:xfrm>
            <a:off x="1828799" y="2028013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72"/>
          <p:cNvCxnSpPr>
            <a:cxnSpLocks/>
            <a:stCxn id="89" idx="6"/>
            <a:endCxn id="88" idx="1"/>
          </p:cNvCxnSpPr>
          <p:nvPr/>
        </p:nvCxnSpPr>
        <p:spPr>
          <a:xfrm flipV="1">
            <a:off x="2362199" y="1731427"/>
            <a:ext cx="2056326" cy="56328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72"/>
          <p:cNvCxnSpPr>
            <a:stCxn id="89" idx="6"/>
            <a:endCxn id="86" idx="1"/>
          </p:cNvCxnSpPr>
          <p:nvPr/>
        </p:nvCxnSpPr>
        <p:spPr>
          <a:xfrm>
            <a:off x="2362199" y="2294713"/>
            <a:ext cx="2054400" cy="7431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72"/>
          <p:cNvSpPr/>
          <p:nvPr/>
        </p:nvSpPr>
        <p:spPr>
          <a:xfrm>
            <a:off x="1473812" y="1791763"/>
            <a:ext cx="1243374" cy="100589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72"/>
          <p:cNvGrpSpPr/>
          <p:nvPr/>
        </p:nvGrpSpPr>
        <p:grpSpPr>
          <a:xfrm>
            <a:off x="1920459" y="2119671"/>
            <a:ext cx="350079" cy="350079"/>
            <a:chOff x="3497300" y="3227275"/>
            <a:chExt cx="296175" cy="296175"/>
          </a:xfrm>
        </p:grpSpPr>
        <p:sp>
          <p:nvSpPr>
            <p:cNvPr id="94" name="Google Shape;94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73"/>
          <p:cNvCxnSpPr/>
          <p:nvPr/>
        </p:nvCxnSpPr>
        <p:spPr>
          <a:xfrm>
            <a:off x="1730042" y="1135273"/>
            <a:ext cx="0" cy="3279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73"/>
          <p:cNvCxnSpPr/>
          <p:nvPr/>
        </p:nvCxnSpPr>
        <p:spPr>
          <a:xfrm rot="10800000" flipH="1">
            <a:off x="1731598" y="1098203"/>
            <a:ext cx="5214551" cy="370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73"/>
          <p:cNvSpPr txBox="1"/>
          <p:nvPr/>
        </p:nvSpPr>
        <p:spPr>
          <a:xfrm>
            <a:off x="2345579" y="507830"/>
            <a:ext cx="44582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three branches of State</a:t>
            </a:r>
            <a:endParaRPr dirty="0"/>
          </a:p>
        </p:txBody>
      </p:sp>
      <p:cxnSp>
        <p:nvCxnSpPr>
          <p:cNvPr id="109" name="Google Shape;109;p73"/>
          <p:cNvCxnSpPr>
            <a:endCxn id="110" idx="0"/>
          </p:cNvCxnSpPr>
          <p:nvPr/>
        </p:nvCxnSpPr>
        <p:spPr>
          <a:xfrm>
            <a:off x="6946148" y="1098081"/>
            <a:ext cx="0" cy="3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73"/>
          <p:cNvSpPr/>
          <p:nvPr/>
        </p:nvSpPr>
        <p:spPr>
          <a:xfrm>
            <a:off x="546543" y="2531577"/>
            <a:ext cx="23669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Legislature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(making laws) 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73"/>
          <p:cNvSpPr/>
          <p:nvPr/>
        </p:nvSpPr>
        <p:spPr>
          <a:xfrm>
            <a:off x="3257736" y="2529496"/>
            <a:ext cx="2133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(enforcing laws) 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73"/>
          <p:cNvSpPr/>
          <p:nvPr/>
        </p:nvSpPr>
        <p:spPr>
          <a:xfrm>
            <a:off x="5905293" y="2529495"/>
            <a:ext cx="2379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Judiciary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(interpreting laws )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73"/>
          <p:cNvSpPr txBox="1">
            <a:spLocks noGrp="1"/>
          </p:cNvSpPr>
          <p:nvPr>
            <p:ph type="title"/>
          </p:nvPr>
        </p:nvSpPr>
        <p:spPr>
          <a:xfrm>
            <a:off x="2174339" y="3830427"/>
            <a:ext cx="5024487" cy="52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200"/>
              <a:t>What are their roles?</a:t>
            </a:r>
            <a:br>
              <a:rPr lang="en" sz="2200"/>
            </a:br>
            <a:endParaRPr sz="2200"/>
          </a:p>
        </p:txBody>
      </p:sp>
      <p:grpSp>
        <p:nvGrpSpPr>
          <p:cNvPr id="115" name="Google Shape;115;p73"/>
          <p:cNvGrpSpPr/>
          <p:nvPr/>
        </p:nvGrpSpPr>
        <p:grpSpPr>
          <a:xfrm>
            <a:off x="3716380" y="1401544"/>
            <a:ext cx="1062246" cy="891277"/>
            <a:chOff x="3700251" y="527812"/>
            <a:chExt cx="1243374" cy="1005897"/>
          </a:xfrm>
        </p:grpSpPr>
        <p:sp>
          <p:nvSpPr>
            <p:cNvPr id="116" name="Google Shape;116;p73"/>
            <p:cNvSpPr/>
            <p:nvPr/>
          </p:nvSpPr>
          <p:spPr>
            <a:xfrm>
              <a:off x="3700251" y="527812"/>
              <a:ext cx="1243374" cy="1005897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F0E6"/>
            </a:solidFill>
            <a:ln w="9525" cap="flat" cmpd="sng">
              <a:solidFill>
                <a:srgbClr val="FFB0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117;p73"/>
            <p:cNvGrpSpPr/>
            <p:nvPr/>
          </p:nvGrpSpPr>
          <p:grpSpPr>
            <a:xfrm>
              <a:off x="4110366" y="855720"/>
              <a:ext cx="350079" cy="350079"/>
              <a:chOff x="3497300" y="3227275"/>
              <a:chExt cx="296175" cy="296175"/>
            </a:xfrm>
          </p:grpSpPr>
          <p:sp>
            <p:nvSpPr>
              <p:cNvPr id="118" name="Google Shape;118;p73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3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73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73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73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73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rgbClr val="FFF0E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73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73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rgbClr val="FFD7B6"/>
              </a:solidFill>
              <a:ln w="9525" cap="flat" cmpd="sng">
                <a:solidFill>
                  <a:srgbClr val="FFB0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26" name="Google Shape;126;p73"/>
          <p:cNvCxnSpPr/>
          <p:nvPr/>
        </p:nvCxnSpPr>
        <p:spPr>
          <a:xfrm>
            <a:off x="4247503" y="1116738"/>
            <a:ext cx="0" cy="284806"/>
          </a:xfrm>
          <a:prstGeom prst="straightConnector1">
            <a:avLst/>
          </a:prstGeom>
          <a:noFill/>
          <a:ln w="19050" cap="flat" cmpd="sng">
            <a:solidFill>
              <a:srgbClr val="110E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73"/>
          <p:cNvSpPr/>
          <p:nvPr/>
        </p:nvSpPr>
        <p:spPr>
          <a:xfrm>
            <a:off x="2328328" y="3793925"/>
            <a:ext cx="448308" cy="46838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3"/>
          <p:cNvSpPr/>
          <p:nvPr/>
        </p:nvSpPr>
        <p:spPr>
          <a:xfrm>
            <a:off x="1973341" y="3615267"/>
            <a:ext cx="1045021" cy="883291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73" descr="Badge Ques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053" y="3708625"/>
            <a:ext cx="696573" cy="6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100" y="1399350"/>
            <a:ext cx="1177900" cy="93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357" y="1463615"/>
            <a:ext cx="1203399" cy="8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3" descr="Fla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367" y="1411737"/>
            <a:ext cx="1232208" cy="89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4"/>
          <p:cNvSpPr txBox="1">
            <a:spLocks noGrp="1"/>
          </p:cNvSpPr>
          <p:nvPr>
            <p:ph type="body" idx="1"/>
          </p:nvPr>
        </p:nvSpPr>
        <p:spPr>
          <a:xfrm>
            <a:off x="668845" y="2164140"/>
            <a:ext cx="7886700" cy="2151744"/>
          </a:xfrm>
          <a:prstGeom prst="rect">
            <a:avLst/>
          </a:pr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Body that makes, amends and repeal laws. 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The People's Majlis has legislative authority in the Maldives.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The legislature consists of Members of Parliament (MPs).</a:t>
            </a:r>
            <a:endParaRPr sz="1800" dirty="0"/>
          </a:p>
        </p:txBody>
      </p:sp>
      <p:sp>
        <p:nvSpPr>
          <p:cNvPr id="138" name="Google Shape;138;p74"/>
          <p:cNvSpPr txBox="1">
            <a:spLocks noGrp="1"/>
          </p:cNvSpPr>
          <p:nvPr>
            <p:ph type="title"/>
          </p:nvPr>
        </p:nvSpPr>
        <p:spPr>
          <a:xfrm>
            <a:off x="357487" y="1256423"/>
            <a:ext cx="557764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 dirty="0"/>
              <a:t>Legislature</a:t>
            </a:r>
            <a:br>
              <a:rPr lang="en" dirty="0"/>
            </a:br>
            <a:endParaRPr dirty="0"/>
          </a:p>
        </p:txBody>
      </p:sp>
      <p:pic>
        <p:nvPicPr>
          <p:cNvPr id="139" name="Google Shape;139;p74" descr="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714" y="288099"/>
            <a:ext cx="1299192" cy="91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white building with palm trees&#10;&#10;Description automatically generated">
            <a:extLst>
              <a:ext uri="{FF2B5EF4-FFF2-40B4-BE49-F238E27FC236}">
                <a16:creationId xmlns:a16="http://schemas.microsoft.com/office/drawing/2014/main" id="{C8780A4D-6484-FF3E-85CB-43EE44A66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73" y="139001"/>
            <a:ext cx="2840048" cy="185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uilding with palm trees&#10;&#10;Description automatically generated">
            <a:extLst>
              <a:ext uri="{FF2B5EF4-FFF2-40B4-BE49-F238E27FC236}">
                <a16:creationId xmlns:a16="http://schemas.microsoft.com/office/drawing/2014/main" id="{5274377E-AE31-61E8-3F5A-73DCF0A6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102393"/>
            <a:ext cx="7978771" cy="497782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144" name="Google Shape;144;p7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What are the powers of the Legislature? </a:t>
            </a:r>
            <a:br>
              <a:rPr lang="en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45" name="Google Shape;145;p7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/>
              <a:t>Some of the powers listed for the legislature (People's Majlis) under Chapter </a:t>
            </a:r>
            <a:r>
              <a:rPr lang="en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II</a:t>
            </a:r>
            <a:r>
              <a:rPr lang="en" sz="1600" dirty="0"/>
              <a:t>I of the Constitution include;</a:t>
            </a:r>
            <a:endParaRPr sz="1600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600" dirty="0"/>
              <a:t>amendment of the Constitution in accordance with the terms provided</a:t>
            </a:r>
            <a:endParaRPr sz="1600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600" dirty="0"/>
              <a:t>adoption of laws or the revision or repeal of any legislation, provided that it does not conflict with any Islamic principles</a:t>
            </a:r>
            <a:endParaRPr sz="1600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600" dirty="0"/>
              <a:t>making sure the authority is responsible for the use of its powers, and taking the necessary actions to guarantee the same</a:t>
            </a:r>
            <a:endParaRPr sz="1600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600" dirty="0"/>
              <a:t>approval of the annual budget and any supplementary budget</a:t>
            </a: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</p:txBody>
      </p:sp>
      <p:sp>
        <p:nvSpPr>
          <p:cNvPr id="146" name="Google Shape;146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6"/>
          <p:cNvSpPr txBox="1">
            <a:spLocks noGrp="1"/>
          </p:cNvSpPr>
          <p:nvPr>
            <p:ph type="body" idx="1"/>
          </p:nvPr>
        </p:nvSpPr>
        <p:spPr>
          <a:xfrm>
            <a:off x="590347" y="2456351"/>
            <a:ext cx="7886700" cy="19509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Responsible for governing the country in accordance with the laws passed by the Parliament. 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In Maldives the executive function of the government is carried out by the President, who is the head of state.</a:t>
            </a:r>
            <a:endParaRPr sz="1800" dirty="0"/>
          </a:p>
        </p:txBody>
      </p:sp>
      <p:sp>
        <p:nvSpPr>
          <p:cNvPr id="152" name="Google Shape;152;p76"/>
          <p:cNvSpPr txBox="1">
            <a:spLocks noGrp="1"/>
          </p:cNvSpPr>
          <p:nvPr>
            <p:ph type="title"/>
          </p:nvPr>
        </p:nvSpPr>
        <p:spPr>
          <a:xfrm>
            <a:off x="393455" y="1723058"/>
            <a:ext cx="5981368" cy="5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Executive </a:t>
            </a:r>
            <a:endParaRPr dirty="0"/>
          </a:p>
        </p:txBody>
      </p:sp>
      <p:pic>
        <p:nvPicPr>
          <p:cNvPr id="164" name="Google Shape;16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634" y="503020"/>
            <a:ext cx="1712964" cy="117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uilding with a gate and trees&#10;&#10;Description automatically generated">
            <a:extLst>
              <a:ext uri="{FF2B5EF4-FFF2-40B4-BE49-F238E27FC236}">
                <a16:creationId xmlns:a16="http://schemas.microsoft.com/office/drawing/2014/main" id="{2683BF28-6093-B670-D51B-1CBB04371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214" y="149728"/>
            <a:ext cx="2839834" cy="2127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 b="1">
                <a:latin typeface="Times New Roman"/>
                <a:ea typeface="Times New Roman"/>
                <a:cs typeface="Times New Roman"/>
                <a:sym typeface="Times New Roman"/>
              </a:rPr>
              <a:t>What are the powers of Executive?</a:t>
            </a:r>
            <a:br>
              <a:rPr lang="en" sz="40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0" name="Google Shape;170;p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1" name="Google Shape;171;p77"/>
          <p:cNvSpPr txBox="1">
            <a:spLocks noGrp="1"/>
          </p:cNvSpPr>
          <p:nvPr>
            <p:ph type="body" idx="1"/>
          </p:nvPr>
        </p:nvSpPr>
        <p:spPr>
          <a:xfrm>
            <a:off x="565179" y="1223732"/>
            <a:ext cx="8148723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selects the Cabinet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formulate major policy and legislative proposals.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establish, manage, and supervise the nation's foreign policy 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manage political ties with other countries and international organizations; 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proclaim situations of emergency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appoint members of diplomatic missions </a:t>
            </a:r>
            <a:endParaRPr sz="1800" dirty="0"/>
          </a:p>
          <a:p>
            <a:pPr marL="257175" lvl="0" indent="-2571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" sz="1800" dirty="0"/>
              <a:t>appoint the Chief Justice, judges of the courts</a:t>
            </a:r>
            <a:endParaRPr sz="1800" dirty="0"/>
          </a:p>
        </p:txBody>
      </p:sp>
      <p:pic>
        <p:nvPicPr>
          <p:cNvPr id="3" name="Picture 2" descr="A building with a gate and trees&#10;&#10;Description automatically generated">
            <a:extLst>
              <a:ext uri="{FF2B5EF4-FFF2-40B4-BE49-F238E27FC236}">
                <a16:creationId xmlns:a16="http://schemas.microsoft.com/office/drawing/2014/main" id="{21D7CF87-C952-B208-D7D4-0A15FEF14E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4000"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255" y="0"/>
            <a:ext cx="686657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8"/>
          <p:cNvSpPr txBox="1">
            <a:spLocks noGrp="1"/>
          </p:cNvSpPr>
          <p:nvPr>
            <p:ph type="title"/>
          </p:nvPr>
        </p:nvSpPr>
        <p:spPr>
          <a:xfrm>
            <a:off x="1583707" y="1967217"/>
            <a:ext cx="2958103" cy="66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Judiciary</a:t>
            </a:r>
            <a:br>
              <a:rPr lang="en" dirty="0"/>
            </a:br>
            <a:endParaRPr dirty="0"/>
          </a:p>
        </p:txBody>
      </p:sp>
      <p:sp>
        <p:nvSpPr>
          <p:cNvPr id="177" name="Google Shape;177;p78"/>
          <p:cNvSpPr txBox="1">
            <a:spLocks noGrp="1"/>
          </p:cNvSpPr>
          <p:nvPr>
            <p:ph type="body" idx="1"/>
          </p:nvPr>
        </p:nvSpPr>
        <p:spPr>
          <a:xfrm>
            <a:off x="860792" y="2896582"/>
            <a:ext cx="7886700" cy="150745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/>
              <a:t>Responsible to interpret laws and regulations made by the legislature and government.</a:t>
            </a:r>
            <a:endParaRPr sz="1800" dirty="0"/>
          </a:p>
        </p:txBody>
      </p:sp>
      <p:pic>
        <p:nvPicPr>
          <p:cNvPr id="178" name="Google Shape;17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816" y="668857"/>
            <a:ext cx="1740564" cy="123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4E5BD-7BEB-DEAA-B37C-D35DB583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300" y="498979"/>
            <a:ext cx="3308057" cy="2205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 Education by Slidesgo">
  <a:themeElements>
    <a:clrScheme name="Simple Light">
      <a:dk1>
        <a:srgbClr val="121010"/>
      </a:dk1>
      <a:lt1>
        <a:srgbClr val="FFF2E7"/>
      </a:lt1>
      <a:dk2>
        <a:srgbClr val="FFCE00"/>
      </a:dk2>
      <a:lt2>
        <a:srgbClr val="FFBA86"/>
      </a:lt2>
      <a:accent1>
        <a:srgbClr val="FF7C30"/>
      </a:accent1>
      <a:accent2>
        <a:srgbClr val="E36BB0"/>
      </a:accent2>
      <a:accent3>
        <a:srgbClr val="008FCA"/>
      </a:accent3>
      <a:accent4>
        <a:srgbClr val="065584"/>
      </a:accent4>
      <a:accent5>
        <a:srgbClr val="00C091"/>
      </a:accent5>
      <a:accent6>
        <a:srgbClr val="FFFFFF"/>
      </a:accent6>
      <a:hlink>
        <a:srgbClr val="12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640</Words>
  <Application>Microsoft Office PowerPoint</Application>
  <PresentationFormat>On-screen Show (16:9)</PresentationFormat>
  <Paragraphs>76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 Education by Slidesgo</vt:lpstr>
      <vt:lpstr>Understanding the three branches of State</vt:lpstr>
      <vt:lpstr>PowerPoint Presentation</vt:lpstr>
      <vt:lpstr>PowerPoint Presentation</vt:lpstr>
      <vt:lpstr>What are their roles? </vt:lpstr>
      <vt:lpstr>Legislature </vt:lpstr>
      <vt:lpstr>What are the powers of the Legislature?  </vt:lpstr>
      <vt:lpstr>Executive </vt:lpstr>
      <vt:lpstr>What are the powers of Executive? </vt:lpstr>
      <vt:lpstr>Judiciary </vt:lpstr>
      <vt:lpstr>What are the powers of Judiciary? </vt:lpstr>
      <vt:lpstr>Separation of Powers    </vt:lpstr>
      <vt:lpstr>Separation of Powers is important    </vt:lpstr>
      <vt:lpstr>How does the Maldivian Constitution ensure the check and balance of powers among these three organs of the State?</vt:lpstr>
      <vt:lpstr>Activity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three branches of state</dc:title>
  <dc:creator>Adam Mufassir</dc:creator>
  <cp:lastModifiedBy>Hassan Rafeeu</cp:lastModifiedBy>
  <cp:revision>10</cp:revision>
  <dcterms:modified xsi:type="dcterms:W3CDTF">2024-09-22T05:08:08Z</dcterms:modified>
</cp:coreProperties>
</file>